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93" d="100"/>
          <a:sy n="93" d="100"/>
        </p:scale>
        <p:origin x="9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lnSpc>
              <a:spcPct val="100000"/>
            </a:lnSpc>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lnSpc>
              <a:spcPct val="100000"/>
            </a:lnSpc>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lnSpc>
              <a:spcPct val="100000"/>
            </a:lnSpc>
            <a:defRPr cap="all"/>
          </a:pPr>
          <a:r>
            <a:rPr lang="en-US" dirty="0"/>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3EE283B2-9E48-4F11-85DD-9B7722CD8B4D}">
      <dgm:prSet/>
      <dgm:spPr/>
      <dgm:t>
        <a:bodyPr/>
        <a:lstStyle/>
        <a:p>
          <a:pPr>
            <a:lnSpc>
              <a:spcPct val="100000"/>
            </a:lnSpc>
            <a:defRPr cap="all"/>
          </a:pPr>
          <a:r>
            <a:rPr lang="en-US" dirty="0"/>
            <a:t>Audio Processing</a:t>
          </a:r>
        </a:p>
      </dgm:t>
    </dgm:pt>
    <dgm:pt modelId="{442BA193-B0BF-4AAE-B4E0-4DB04F7BAB71}" type="parTrans" cxnId="{55496F09-4232-42F7-AAC8-BCED65B69FAE}">
      <dgm:prSet/>
      <dgm:spPr/>
      <dgm:t>
        <a:bodyPr/>
        <a:lstStyle/>
        <a:p>
          <a:endParaRPr lang="en-US"/>
        </a:p>
      </dgm:t>
    </dgm:pt>
    <dgm:pt modelId="{76EC8017-72DF-42B1-835D-84DEE5958062}" type="sibTrans" cxnId="{55496F09-4232-42F7-AAC8-BCED65B69FAE}">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4"/>
      <dgm:spPr/>
    </dgm:pt>
    <dgm:pt modelId="{275C9A91-FB64-449A-AA56-8DFC1BFF18FB}" type="pres">
      <dgm:prSet presAssocID="{6A476494-460D-4EA8-BDF7-E8B1D6C95B9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4">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4"/>
      <dgm:spPr/>
    </dgm:pt>
    <dgm:pt modelId="{A5508B20-EDC8-423B-8F4C-913B2F1E304A}" type="pres">
      <dgm:prSet presAssocID="{B5752962-88C4-4356-89E7-F9C7CFC447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4">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4"/>
      <dgm:spPr/>
    </dgm:pt>
    <dgm:pt modelId="{C82ABAEA-02CD-4467-9BD5-A5CC720C13DA}" type="pres">
      <dgm:prSet presAssocID="{B67EE430-7293-4C1E-9BD2-B63C612EAD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4">
        <dgm:presLayoutVars>
          <dgm:chMax val="1"/>
          <dgm:chPref val="1"/>
        </dgm:presLayoutVars>
      </dgm:prSet>
      <dgm:spPr/>
    </dgm:pt>
    <dgm:pt modelId="{1B87F2CE-AA3C-4B2D-ABFF-A9A1068ACD0E}" type="pres">
      <dgm:prSet presAssocID="{2B922BEB-FAF6-4CC1-A2F2-E5B738DFE3DC}" presName="sibTrans" presStyleCnt="0"/>
      <dgm:spPr/>
    </dgm:pt>
    <dgm:pt modelId="{3F3314A8-E0A6-4E3C-B38B-9E2101785B7B}" type="pres">
      <dgm:prSet presAssocID="{3EE283B2-9E48-4F11-85DD-9B7722CD8B4D}" presName="compNode" presStyleCnt="0"/>
      <dgm:spPr/>
    </dgm:pt>
    <dgm:pt modelId="{0A1933C0-F539-4D9C-B133-1655266844E5}" type="pres">
      <dgm:prSet presAssocID="{3EE283B2-9E48-4F11-85DD-9B7722CD8B4D}" presName="iconBgRect" presStyleLbl="bgShp" presStyleIdx="3" presStyleCnt="4"/>
      <dgm:spPr/>
    </dgm:pt>
    <dgm:pt modelId="{F6893915-146B-4982-86A4-2EFAD4A70B42}" type="pres">
      <dgm:prSet presAssocID="{3EE283B2-9E48-4F11-85DD-9B7722CD8B4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adio microphone with solid fill"/>
        </a:ext>
      </dgm:extLst>
    </dgm:pt>
    <dgm:pt modelId="{1F6B3375-1665-4AC0-9CFF-642B9329469E}" type="pres">
      <dgm:prSet presAssocID="{3EE283B2-9E48-4F11-85DD-9B7722CD8B4D}" presName="spaceRect" presStyleCnt="0"/>
      <dgm:spPr/>
    </dgm:pt>
    <dgm:pt modelId="{44AEF9FC-9F32-4A98-9F54-4F5A1DF724DA}" type="pres">
      <dgm:prSet presAssocID="{3EE283B2-9E48-4F11-85DD-9B7722CD8B4D}" presName="textRect" presStyleLbl="revTx" presStyleIdx="3" presStyleCnt="4">
        <dgm:presLayoutVars>
          <dgm:chMax val="1"/>
          <dgm:chPref val="1"/>
        </dgm:presLayoutVars>
      </dgm:prSet>
      <dgm:spPr/>
    </dgm:pt>
  </dgm:ptLst>
  <dgm:cxnLst>
    <dgm:cxn modelId="{55496F09-4232-42F7-AAC8-BCED65B69FAE}" srcId="{29F8317A-DB70-4901-B36F-A6BF3F2A4F4B}" destId="{3EE283B2-9E48-4F11-85DD-9B7722CD8B4D}" srcOrd="3" destOrd="0" parTransId="{442BA193-B0BF-4AAE-B4E0-4DB04F7BAB71}" sibTransId="{76EC8017-72DF-42B1-835D-84DEE5958062}"/>
    <dgm:cxn modelId="{199C6A4D-6842-4C29-A5E5-B0356E67A440}" srcId="{29F8317A-DB70-4901-B36F-A6BF3F2A4F4B}" destId="{6A476494-460D-4EA8-BDF7-E8B1D6C95B93}" srcOrd="0" destOrd="0" parTransId="{CCCD4C2C-C1A8-4FF9-A488-45DD6604071B}" sibTransId="{9F8E2D86-37F7-403D-B2D4-3CC576A2F610}"/>
    <dgm:cxn modelId="{88312477-850C-4F37-9313-D1613068571F}" type="presOf" srcId="{3EE283B2-9E48-4F11-85DD-9B7722CD8B4D}" destId="{44AEF9FC-9F32-4A98-9F54-4F5A1DF724DA}" srcOrd="0" destOrd="0" presId="urn:microsoft.com/office/officeart/2018/5/layout/IconCircleLabelList"/>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 modelId="{CA33BFB8-6288-4329-AA70-26184ABB870F}" type="presParOf" srcId="{A3653584-6FF7-4F90-9A4D-7653842112FA}" destId="{1B87F2CE-AA3C-4B2D-ABFF-A9A1068ACD0E}" srcOrd="5" destOrd="0" presId="urn:microsoft.com/office/officeart/2018/5/layout/IconCircleLabelList"/>
    <dgm:cxn modelId="{DA6ED0C9-744E-4657-9CCF-A95E02083114}" type="presParOf" srcId="{A3653584-6FF7-4F90-9A4D-7653842112FA}" destId="{3F3314A8-E0A6-4E3C-B38B-9E2101785B7B}" srcOrd="6" destOrd="0" presId="urn:microsoft.com/office/officeart/2018/5/layout/IconCircleLabelList"/>
    <dgm:cxn modelId="{90707377-4224-4F7D-A246-4FDDE00626F6}" type="presParOf" srcId="{3F3314A8-E0A6-4E3C-B38B-9E2101785B7B}" destId="{0A1933C0-F539-4D9C-B133-1655266844E5}" srcOrd="0" destOrd="0" presId="urn:microsoft.com/office/officeart/2018/5/layout/IconCircleLabelList"/>
    <dgm:cxn modelId="{60726E37-A8DF-4E92-AF81-16460CEDA630}" type="presParOf" srcId="{3F3314A8-E0A6-4E3C-B38B-9E2101785B7B}" destId="{F6893915-146B-4982-86A4-2EFAD4A70B42}" srcOrd="1" destOrd="0" presId="urn:microsoft.com/office/officeart/2018/5/layout/IconCircleLabelList"/>
    <dgm:cxn modelId="{32C6CCED-59C2-4E05-9892-EAACD3054CD8}" type="presParOf" srcId="{3F3314A8-E0A6-4E3C-B38B-9E2101785B7B}" destId="{1F6B3375-1665-4AC0-9CFF-642B9329469E}" srcOrd="2" destOrd="0" presId="urn:microsoft.com/office/officeart/2018/5/layout/IconCircleLabelList"/>
    <dgm:cxn modelId="{15C9C528-EB10-4233-9149-D491B909A5A0}" type="presParOf" srcId="{3F3314A8-E0A6-4E3C-B38B-9E2101785B7B}" destId="{44AEF9FC-9F32-4A98-9F54-4F5A1DF724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348952"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580896" y="1239314"/>
          <a:ext cx="624462" cy="6244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1037"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Video delay</a:t>
          </a:r>
        </a:p>
      </dsp:txBody>
      <dsp:txXfrm>
        <a:off x="1037" y="2434714"/>
        <a:ext cx="1784179" cy="713671"/>
      </dsp:txXfrm>
    </dsp:sp>
    <dsp:sp modelId="{C51E8449-E800-44CB-A140-95759B1BEBB9}">
      <dsp:nvSpPr>
        <dsp:cNvPr id="0" name=""/>
        <dsp:cNvSpPr/>
      </dsp:nvSpPr>
      <dsp:spPr>
        <a:xfrm>
          <a:off x="2445364"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2677307" y="1239314"/>
          <a:ext cx="624462" cy="6244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097449"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Control accuracy</a:t>
          </a:r>
        </a:p>
      </dsp:txBody>
      <dsp:txXfrm>
        <a:off x="2097449" y="2434714"/>
        <a:ext cx="1784179" cy="713671"/>
      </dsp:txXfrm>
    </dsp:sp>
    <dsp:sp modelId="{ED38F958-FB9F-4238-8980-BBDA53EC60D0}">
      <dsp:nvSpPr>
        <dsp:cNvPr id="0" name=""/>
        <dsp:cNvSpPr/>
      </dsp:nvSpPr>
      <dsp:spPr>
        <a:xfrm>
          <a:off x="4541775"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4773718" y="1239314"/>
          <a:ext cx="624462" cy="6244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4193860"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Collaboration</a:t>
          </a:r>
        </a:p>
      </dsp:txBody>
      <dsp:txXfrm>
        <a:off x="4193860" y="2434714"/>
        <a:ext cx="1784179" cy="713671"/>
      </dsp:txXfrm>
    </dsp:sp>
    <dsp:sp modelId="{0A1933C0-F539-4D9C-B133-1655266844E5}">
      <dsp:nvSpPr>
        <dsp:cNvPr id="0" name=""/>
        <dsp:cNvSpPr/>
      </dsp:nvSpPr>
      <dsp:spPr>
        <a:xfrm>
          <a:off x="6638186" y="1007370"/>
          <a:ext cx="1088349" cy="1088349"/>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93915-146B-4982-86A4-2EFAD4A70B42}">
      <dsp:nvSpPr>
        <dsp:cNvPr id="0" name=""/>
        <dsp:cNvSpPr/>
      </dsp:nvSpPr>
      <dsp:spPr>
        <a:xfrm>
          <a:off x="6870129" y="1239314"/>
          <a:ext cx="624462" cy="6244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EF9FC-9F32-4A98-9F54-4F5A1DF724DA}">
      <dsp:nvSpPr>
        <dsp:cNvPr id="0" name=""/>
        <dsp:cNvSpPr/>
      </dsp:nvSpPr>
      <dsp:spPr>
        <a:xfrm>
          <a:off x="6290271" y="2434714"/>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Audio Processing</a:t>
          </a:r>
        </a:p>
      </dsp:txBody>
      <dsp:txXfrm>
        <a:off x="6290271" y="2434714"/>
        <a:ext cx="1784179" cy="71367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Introduction</a:t>
            </a:r>
          </a:p>
          <a:p>
            <a:pPr marL="171450" indent="-171450">
              <a:buFont typeface="Arial" panose="020B0604020202020204" pitchFamily="34" charset="0"/>
              <a:buChar char="•"/>
            </a:pPr>
            <a:r>
              <a:rPr lang="en-US" dirty="0"/>
              <a:t>Briefly introduce project</a:t>
            </a:r>
          </a:p>
          <a:p>
            <a:pPr marL="171450" indent="-171450">
              <a:buFont typeface="Arial" panose="020B0604020202020204" pitchFamily="34" charset="0"/>
              <a:buChar char="•"/>
            </a:pPr>
            <a:r>
              <a:rPr lang="en-US" dirty="0"/>
              <a:t>Introduce group members and roles (Tyler: hardware/LiDAR detection/decision making, ; Gabriel: object recognition/audio handling and transcription; JJ: decision making/testing)</a:t>
            </a:r>
          </a:p>
          <a:p>
            <a:pPr marL="171450" indent="-171450">
              <a:buFont typeface="Arial" panose="020B0604020202020204" pitchFamily="34" charset="0"/>
              <a:buChar char="•"/>
            </a:pPr>
            <a:r>
              <a:rPr lang="en-US" dirty="0"/>
              <a:t>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 Challenges</a:t>
            </a:r>
          </a:p>
          <a:p>
            <a:pPr marL="171450" indent="-171450">
              <a:buFont typeface="Arial" panose="020B0604020202020204" pitchFamily="34" charset="0"/>
              <a:buChar char="•"/>
            </a:pPr>
            <a:r>
              <a:rPr lang="en-US" dirty="0"/>
              <a:t>Didn’t complete overcome video delay issue, worked with it by reducing the functional movement speed which required processing the video data, and implementing the functionality to not depend on small delay in the video data. Ex: Using lidar (which has a much lower delay) to stop the robot &amp; not moving forward/backward when turning to face target.</a:t>
            </a:r>
          </a:p>
          <a:p>
            <a:pPr marL="171450" indent="-171450">
              <a:buFont typeface="Arial" panose="020B0604020202020204" pitchFamily="34" charset="0"/>
              <a:buChar char="•"/>
            </a:pPr>
            <a:r>
              <a:rPr lang="en-US" dirty="0"/>
              <a:t>Using stepper motors for movement made control more accurate – contrast with original motors.</a:t>
            </a:r>
          </a:p>
          <a:p>
            <a:pPr marL="171450" indent="-171450">
              <a:buFont typeface="Arial" panose="020B0604020202020204" pitchFamily="34" charset="0"/>
              <a:buChar char="•"/>
            </a:pPr>
            <a:r>
              <a:rPr lang="en-US" dirty="0"/>
              <a:t>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Purpose of our project</a:t>
            </a:r>
          </a:p>
          <a:p>
            <a:pPr marL="171450" indent="-171450">
              <a:buFont typeface="Arial" panose="020B0604020202020204" pitchFamily="34" charset="0"/>
              <a:buChar char="•"/>
            </a:pPr>
            <a:r>
              <a:rPr lang="en-US" dirty="0"/>
              <a:t>First goal: create a robot that could be controlled by voice commands</a:t>
            </a:r>
          </a:p>
          <a:p>
            <a:pPr marL="171450" indent="-171450">
              <a:buFont typeface="Arial" panose="020B0604020202020204" pitchFamily="34" charset="0"/>
              <a:buChar char="•"/>
            </a:pPr>
            <a:r>
              <a:rPr lang="en-US" dirty="0"/>
              <a:t>Second goal: enable autonomous navigation so that the robot could detect obstacles on its own and navigate around them</a:t>
            </a:r>
          </a:p>
          <a:p>
            <a:pPr marL="171450" indent="-171450">
              <a:buFont typeface="Arial" panose="020B0604020202020204" pitchFamily="34" charset="0"/>
              <a:buChar char="•"/>
            </a:pPr>
            <a:r>
              <a:rPr lang="en-US" dirty="0"/>
              <a:t>Create a software platform that can be extended by others for specific applications</a:t>
            </a:r>
          </a:p>
          <a:p>
            <a:pPr marL="171450" indent="-171450">
              <a:buFont typeface="Arial" panose="020B0604020202020204" pitchFamily="34" charset="0"/>
              <a:buChar char="•"/>
            </a:pPr>
            <a:r>
              <a:rPr lang="en-US" dirty="0"/>
              <a:t>Example: creating a “rescue robot” that can operate in environments that are dangerous for humans</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Robot features</a:t>
            </a:r>
          </a:p>
          <a:p>
            <a:pPr marL="171450" indent="-171450">
              <a:buFont typeface="Arial" panose="020B0604020202020204" pitchFamily="34" charset="0"/>
              <a:buChar char="•"/>
            </a:pPr>
            <a:r>
              <a:rPr lang="en-US" dirty="0"/>
              <a:t>Interprets voice commands and moves accordingly</a:t>
            </a:r>
          </a:p>
          <a:p>
            <a:pPr marL="171450" indent="-171450">
              <a:buFont typeface="Arial" panose="020B0604020202020204" pitchFamily="34" charset="0"/>
              <a:buChar char="•"/>
            </a:pPr>
            <a:r>
              <a:rPr lang="en-US" dirty="0"/>
              <a:t>Can scan its environment and use computer vision to locate targets and find their center</a:t>
            </a:r>
          </a:p>
          <a:p>
            <a:pPr marL="171450" indent="-171450">
              <a:buFont typeface="Arial" panose="020B0604020202020204" pitchFamily="34" charset="0"/>
              <a:buChar char="•"/>
            </a:pPr>
            <a:r>
              <a:rPr lang="en-US" dirty="0"/>
              <a:t>Uses a LiDAR sensor to detect obstacles</a:t>
            </a:r>
          </a:p>
          <a:p>
            <a:pPr marL="171450" indent="-171450">
              <a:buFont typeface="Arial" panose="020B0604020202020204" pitchFamily="34" charset="0"/>
              <a:buChar char="•"/>
            </a:pPr>
            <a:r>
              <a:rPr lang="en-US" dirty="0"/>
              <a:t>Offers object recognition capabilities through Microsoft Azure</a:t>
            </a:r>
          </a:p>
          <a:p>
            <a:pPr marL="171450" indent="-171450">
              <a:buFont typeface="Arial" panose="020B0604020202020204" pitchFamily="34" charset="0"/>
              <a:buChar char="•"/>
            </a:pPr>
            <a:r>
              <a:rPr lang="en-US" dirty="0"/>
              <a:t>Website with manual controls and computer vision output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Design Considerations</a:t>
            </a:r>
          </a:p>
          <a:p>
            <a:pPr marL="171450" indent="-171450">
              <a:buFont typeface="Arial" panose="020B0604020202020204" pitchFamily="34" charset="0"/>
              <a:buChar char="•"/>
            </a:pPr>
            <a:r>
              <a:rPr lang="en-US" dirty="0"/>
              <a:t>Robot: webcam quality, Raspberry Pi processing power, battery pack output, motor movement accuracy</a:t>
            </a:r>
          </a:p>
          <a:p>
            <a:pPr marL="171450" indent="-171450">
              <a:buFont typeface="Arial" panose="020B0604020202020204" pitchFamily="34" charset="0"/>
              <a:buChar char="•"/>
            </a:pPr>
            <a:r>
              <a:rPr lang="en-US" dirty="0"/>
              <a:t>Sever processing power, networking delay, TCP and UDP</a:t>
            </a:r>
          </a:p>
          <a:p>
            <a:pPr marL="171450" indent="-171450">
              <a:buFont typeface="Arial" panose="020B0604020202020204" pitchFamily="34" charset="0"/>
              <a:buChar char="•"/>
            </a:pPr>
            <a:r>
              <a:rPr lang="en-US" dirty="0"/>
              <a:t>Python libraries</a:t>
            </a:r>
          </a:p>
          <a:p>
            <a:pPr marL="171450" indent="-171450">
              <a:buFont typeface="Arial" panose="020B0604020202020204" pitchFamily="34" charset="0"/>
              <a:buChar char="•"/>
            </a:pPr>
            <a:r>
              <a:rPr lang="en-US" dirty="0"/>
              <a:t>Necessity of multithreading due to real-time programming</a:t>
            </a:r>
          </a:p>
          <a:p>
            <a:pPr marL="171450" indent="-171450">
              <a:buFont typeface="Arial" panose="020B0604020202020204" pitchFamily="34" charset="0"/>
              <a:buChar char="•"/>
            </a:pPr>
            <a:r>
              <a:rPr lang="en-US" dirty="0"/>
              <a:t>Optimizing computer vision</a:t>
            </a:r>
          </a:p>
        </p:txBody>
      </p:sp>
      <p:sp>
        <p:nvSpPr>
          <p:cNvPr id="4" name="Slide Number Placeholder 3"/>
          <p:cNvSpPr>
            <a:spLocks noGrp="1"/>
          </p:cNvSpPr>
          <p:nvPr>
            <p:ph type="sldNum" sz="quarter" idx="5"/>
          </p:nvPr>
        </p:nvSpPr>
        <p:spPr/>
        <p:txBody>
          <a:bodyPr/>
          <a:lstStyle/>
          <a:p>
            <a:fld id="{D240757E-B799-4650-A20B-964E3FB47800}" type="slidenum">
              <a:rPr lang="en-US" smtClean="0"/>
              <a:t>4</a:t>
            </a:fld>
            <a:endParaRPr lang="en-US"/>
          </a:p>
        </p:txBody>
      </p:sp>
    </p:spTree>
    <p:extLst>
      <p:ext uri="{BB962C8B-B14F-4D97-AF65-F5344CB8AC3E}">
        <p14:creationId xmlns:p14="http://schemas.microsoft.com/office/powerpoint/2010/main" val="379408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Robot’s 3D models</a:t>
            </a:r>
          </a:p>
          <a:p>
            <a:pPr marL="171450" indent="-171450">
              <a:buFont typeface="Arial" panose="020B0604020202020204" pitchFamily="34" charset="0"/>
              <a:buChar char="•"/>
            </a:pPr>
            <a:r>
              <a:rPr lang="en-US" dirty="0"/>
              <a:t>Model design</a:t>
            </a:r>
          </a:p>
          <a:p>
            <a:pPr marL="171450" indent="-171450">
              <a:buFont typeface="Arial" panose="020B0604020202020204" pitchFamily="34" charset="0"/>
              <a:buChar char="•"/>
            </a:pPr>
            <a:r>
              <a:rPr lang="en-US" dirty="0"/>
              <a:t>Models were 3D printed</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Software</a:t>
            </a:r>
          </a:p>
          <a:p>
            <a:pPr marL="171450" indent="-171450">
              <a:buFont typeface="Arial" panose="020B0604020202020204" pitchFamily="34" charset="0"/>
              <a:buChar char="•"/>
            </a:pPr>
            <a:r>
              <a:rPr lang="en-US" dirty="0"/>
              <a:t>Couldn’t host everything on robot’s Raspberry Pi, so used a Droplet from </a:t>
            </a:r>
            <a:r>
              <a:rPr lang="en-US" dirty="0" err="1"/>
              <a:t>DigitalOcean</a:t>
            </a:r>
            <a:r>
              <a:rPr lang="en-US" dirty="0"/>
              <a:t> to host a Ubuntu server</a:t>
            </a:r>
          </a:p>
          <a:p>
            <a:pPr marL="171450" indent="-171450">
              <a:buFont typeface="Arial" panose="020B0604020202020204" pitchFamily="34" charset="0"/>
              <a:buChar char="•"/>
            </a:pPr>
            <a:r>
              <a:rPr lang="en-US" dirty="0"/>
              <a:t>Used the web framework Flask to create a web interface for manual controls and computer vision output</a:t>
            </a:r>
          </a:p>
          <a:p>
            <a:pPr marL="171450" indent="-171450">
              <a:buFont typeface="Arial" panose="020B0604020202020204" pitchFamily="34" charset="0"/>
              <a:buChar char="•"/>
            </a:pPr>
            <a:r>
              <a:rPr lang="en-US" dirty="0"/>
              <a:t>Used OpenCV (computer vision library) to detect targets</a:t>
            </a:r>
          </a:p>
          <a:p>
            <a:pPr marL="171450" indent="-171450">
              <a:buFont typeface="Arial" panose="020B0604020202020204" pitchFamily="34" charset="0"/>
              <a:buChar char="•"/>
            </a:pPr>
            <a:r>
              <a:rPr lang="en-US" dirty="0"/>
              <a:t>Used OpenAI Whisper for speech recognition and transcription</a:t>
            </a:r>
          </a:p>
          <a:p>
            <a:pPr marL="171450" indent="-171450">
              <a:buFont typeface="Arial" panose="020B0604020202020204" pitchFamily="34" charset="0"/>
              <a:buChar char="•"/>
            </a:pPr>
            <a:r>
              <a:rPr lang="en-US" dirty="0"/>
              <a:t>Had to implement real-time programming and multithreading to handle multiple concurrent processes</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Class diagram/Doman model</a:t>
            </a:r>
          </a:p>
          <a:p>
            <a:pPr marL="171450" indent="-171450">
              <a:buFont typeface="Arial" panose="020B0604020202020204" pitchFamily="34" charset="0"/>
              <a:buChar char="•"/>
            </a:pPr>
            <a:r>
              <a:rPr lang="en-US" dirty="0"/>
              <a:t>Explain the interface between the robot and the cloud server</a:t>
            </a:r>
          </a:p>
          <a:p>
            <a:pPr marL="171450" indent="-171450">
              <a:buFont typeface="Arial" panose="020B0604020202020204" pitchFamily="34" charset="0"/>
              <a:buChar char="•"/>
            </a:pPr>
            <a:r>
              <a:rPr lang="en-US" dirty="0"/>
              <a:t>TCP vs. UDP, which was explained earlier</a:t>
            </a:r>
          </a:p>
          <a:p>
            <a:pPr marL="171450" indent="-171450">
              <a:buFont typeface="Arial" panose="020B0604020202020204" pitchFamily="34" charset="0"/>
              <a:buChar char="•"/>
            </a:pPr>
            <a:r>
              <a:rPr lang="en-US" dirty="0"/>
              <a:t>Touch on how we extended abstract classes to reduce the amount of code needed, and how it made our codebase easier to collaborate on (for example,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Testing</a:t>
            </a:r>
          </a:p>
          <a:p>
            <a:pPr marL="171450" indent="-171450">
              <a:buFont typeface="Arial" panose="020B0604020202020204" pitchFamily="34" charset="0"/>
              <a:buChar char="•"/>
            </a:pPr>
            <a:r>
              <a:rPr lang="en-US" dirty="0"/>
              <a:t>Created unit tests using Python’s </a:t>
            </a:r>
            <a:r>
              <a:rPr lang="en-US" dirty="0" err="1"/>
              <a:t>unittest</a:t>
            </a:r>
            <a:r>
              <a:rPr lang="en-US" dirty="0"/>
              <a:t> library</a:t>
            </a:r>
          </a:p>
          <a:p>
            <a:pPr marL="171450" indent="-171450">
              <a:buFont typeface="Arial" panose="020B0604020202020204" pitchFamily="34" charset="0"/>
              <a:buChar char="•"/>
            </a:pPr>
            <a:r>
              <a:rPr lang="en-US" dirty="0"/>
              <a:t>Focused testing on our </a:t>
            </a:r>
            <a:r>
              <a:rPr lang="en-US" dirty="0" err="1"/>
              <a:t>DecisionMaker</a:t>
            </a:r>
            <a:r>
              <a:rPr lang="en-US" dirty="0"/>
              <a:t> class since it controls the robot’s decision making</a:t>
            </a:r>
          </a:p>
          <a:p>
            <a:pPr marL="171450" indent="-171450">
              <a:buFont typeface="Arial" panose="020B0604020202020204" pitchFamily="34" charset="0"/>
              <a:buChar char="•"/>
            </a:pPr>
            <a:r>
              <a:rPr lang="en-US" dirty="0"/>
              <a:t>Didn’t have the physical robot, so used Python’s </a:t>
            </a:r>
            <a:r>
              <a:rPr lang="en-US" dirty="0" err="1"/>
              <a:t>MagicMock</a:t>
            </a:r>
            <a:r>
              <a:rPr lang="en-US" dirty="0"/>
              <a:t> class to mock lidar and video input</a:t>
            </a:r>
          </a:p>
          <a:p>
            <a:pPr marL="171450" indent="-171450">
              <a:buFont typeface="Arial" panose="020B0604020202020204" pitchFamily="34" charset="0"/>
              <a:buChar char="•"/>
            </a:pPr>
            <a:r>
              <a:rPr lang="en-US" dirty="0"/>
              <a:t>Ran the unit tests and robot’s decision making on different threads to allow termination of the decision making but not the unit tests</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4/18/2024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00670"/>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1315323" y="364808"/>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98387425"/>
              </p:ext>
            </p:extLst>
          </p:nvPr>
        </p:nvGraphicFramePr>
        <p:xfrm>
          <a:off x="914398" y="2011363"/>
          <a:ext cx="8075489"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normAutofit fontScale="92500" lnSpcReduction="20000"/>
          </a:bodyPr>
          <a:lstStyle/>
          <a:p>
            <a:pPr algn="ctr"/>
            <a:r>
              <a:rPr lang="en-US" dirty="0"/>
              <a:t>with Python’s </a:t>
            </a:r>
            <a:r>
              <a:rPr lang="en-US" dirty="0" err="1"/>
              <a:t>unittest</a:t>
            </a:r>
            <a:r>
              <a:rPr lang="en-US" dirty="0"/>
              <a:t> library</a:t>
            </a:r>
          </a:p>
          <a:p>
            <a:pPr algn="ctr"/>
            <a:endParaRPr lang="en-US" dirty="0"/>
          </a:p>
        </p:txBody>
      </p: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rotWithShape="1">
          <a:blip r:embed="rId3">
            <a:extLst>
              <a:ext uri="{28A0092B-C50C-407E-A947-70E740481C1C}">
                <a14:useLocalDpi xmlns:a14="http://schemas.microsoft.com/office/drawing/2010/main" val="0"/>
              </a:ext>
            </a:extLst>
          </a:blip>
          <a:srcRect t="5226"/>
          <a:stretch/>
        </p:blipFill>
        <p:spPr>
          <a:xfrm>
            <a:off x="1" y="0"/>
            <a:ext cx="6341666" cy="3429000"/>
          </a:xfrm>
          <a:prstGeom prst="rect">
            <a:avLst/>
          </a:prstGeom>
        </p:spPr>
      </p:pic>
      <p:sp>
        <p:nvSpPr>
          <p:cNvPr id="4" name="TextBox 3">
            <a:extLst>
              <a:ext uri="{FF2B5EF4-FFF2-40B4-BE49-F238E27FC236}">
                <a16:creationId xmlns:a16="http://schemas.microsoft.com/office/drawing/2014/main" id="{B140CB92-282A-0272-4D2E-4265E8188C51}"/>
              </a:ext>
            </a:extLst>
          </p:cNvPr>
          <p:cNvSpPr txBox="1"/>
          <p:nvPr/>
        </p:nvSpPr>
        <p:spPr>
          <a:xfrm>
            <a:off x="266094" y="3762490"/>
            <a:ext cx="5867766" cy="1754326"/>
          </a:xfrm>
          <a:prstGeom prst="rect">
            <a:avLst/>
          </a:prstGeom>
          <a:noFill/>
        </p:spPr>
        <p:txBody>
          <a:bodyPr wrap="square" rtlCol="0">
            <a:spAutoFit/>
          </a:bodyPr>
          <a:lstStyle/>
          <a:p>
            <a:r>
              <a:rPr lang="en-US" dirty="0">
                <a:solidFill>
                  <a:schemeClr val="bg1"/>
                </a:solidFill>
              </a:rPr>
              <a:t>Testing </a:t>
            </a:r>
            <a:r>
              <a:rPr lang="en-US" dirty="0" err="1">
                <a:solidFill>
                  <a:schemeClr val="bg1"/>
                </a:solidFill>
              </a:rPr>
              <a:t>DecisionMaker</a:t>
            </a:r>
            <a:r>
              <a:rPr lang="en-US" dirty="0">
                <a:solidFill>
                  <a:schemeClr val="bg1"/>
                </a:solidFill>
              </a:rPr>
              <a:t> class required unique methods</a:t>
            </a:r>
          </a:p>
          <a:p>
            <a:r>
              <a:rPr lang="en-US" dirty="0">
                <a:solidFill>
                  <a:schemeClr val="bg1"/>
                </a:solidFill>
              </a:rPr>
              <a:t> - </a:t>
            </a:r>
            <a:r>
              <a:rPr lang="en-US" dirty="0" err="1">
                <a:solidFill>
                  <a:schemeClr val="bg1"/>
                </a:solidFill>
              </a:rPr>
              <a:t>MagicMock</a:t>
            </a:r>
            <a:r>
              <a:rPr lang="en-US" dirty="0">
                <a:solidFill>
                  <a:schemeClr val="bg1"/>
                </a:solidFill>
              </a:rPr>
              <a:t> for mocking LiDAR and video input</a:t>
            </a:r>
          </a:p>
          <a:p>
            <a:endParaRPr lang="en-US" dirty="0">
              <a:solidFill>
                <a:schemeClr val="bg1"/>
              </a:solidFill>
            </a:endParaRPr>
          </a:p>
          <a:p>
            <a:endParaRPr lang="en-US" dirty="0">
              <a:solidFill>
                <a:schemeClr val="bg1"/>
              </a:solidFill>
            </a:endParaRPr>
          </a:p>
          <a:p>
            <a:r>
              <a:rPr lang="en-US" dirty="0">
                <a:solidFill>
                  <a:schemeClr val="bg1"/>
                </a:solidFill>
              </a:rPr>
              <a:t>Multithreading considerations</a:t>
            </a:r>
          </a:p>
          <a:p>
            <a:endParaRPr lang="en-US" dirty="0">
              <a:solidFill>
                <a:schemeClr val="bg1"/>
              </a:solidFill>
            </a:endParaRPr>
          </a:p>
        </p:txBody>
      </p:sp>
      <p:sp>
        <p:nvSpPr>
          <p:cNvPr id="7" name="TextBox 6">
            <a:extLst>
              <a:ext uri="{FF2B5EF4-FFF2-40B4-BE49-F238E27FC236}">
                <a16:creationId xmlns:a16="http://schemas.microsoft.com/office/drawing/2014/main" id="{1D797FB3-97B4-7051-F89B-618679348C1B}"/>
              </a:ext>
            </a:extLst>
          </p:cNvPr>
          <p:cNvSpPr txBox="1"/>
          <p:nvPr/>
        </p:nvSpPr>
        <p:spPr>
          <a:xfrm>
            <a:off x="6729572" y="1951672"/>
            <a:ext cx="4186082" cy="1477328"/>
          </a:xfrm>
          <a:prstGeom prst="rect">
            <a:avLst/>
          </a:prstGeom>
          <a:noFill/>
        </p:spPr>
        <p:txBody>
          <a:bodyPr wrap="none" rtlCol="0">
            <a:spAutoFit/>
          </a:bodyPr>
          <a:lstStyle/>
          <a:p>
            <a:r>
              <a:rPr lang="en-US" dirty="0">
                <a:solidFill>
                  <a:schemeClr val="bg1"/>
                </a:solidFill>
              </a:rPr>
              <a:t>Example of testing function</a:t>
            </a:r>
          </a:p>
          <a:p>
            <a:r>
              <a:rPr lang="en-US" dirty="0" err="1">
                <a:solidFill>
                  <a:schemeClr val="bg1"/>
                </a:solidFill>
              </a:rPr>
              <a:t>DecisionMaker</a:t>
            </a:r>
            <a:r>
              <a:rPr lang="en-US" dirty="0">
                <a:solidFill>
                  <a:schemeClr val="bg1"/>
                </a:solidFill>
              </a:rPr>
              <a:t>::_</a:t>
            </a:r>
            <a:r>
              <a:rPr lang="en-US" dirty="0" err="1">
                <a:solidFill>
                  <a:schemeClr val="bg1"/>
                </a:solidFill>
              </a:rPr>
              <a:t>make_video_decision</a:t>
            </a:r>
            <a:r>
              <a:rPr lang="en-US" dirty="0">
                <a:solidFill>
                  <a:schemeClr val="bg1"/>
                </a:solidFill>
              </a:rPr>
              <a:t>()</a:t>
            </a:r>
          </a:p>
          <a:p>
            <a:endParaRPr lang="en-US" dirty="0">
              <a:solidFill>
                <a:schemeClr val="bg1"/>
              </a:solidFill>
            </a:endParaRPr>
          </a:p>
          <a:p>
            <a:r>
              <a:rPr lang="en-US" dirty="0">
                <a:solidFill>
                  <a:schemeClr val="bg1"/>
                </a:solidFill>
              </a:rPr>
              <a:t>Input: &lt;image&gt;</a:t>
            </a:r>
          </a:p>
          <a:p>
            <a:r>
              <a:rPr lang="en-US" dirty="0">
                <a:solidFill>
                  <a:schemeClr val="bg1"/>
                </a:solidFill>
              </a:rPr>
              <a:t>Output: [723, 188]</a:t>
            </a:r>
          </a:p>
        </p:txBody>
      </p:sp>
    </p:spTree>
    <p:extLst>
      <p:ext uri="{BB962C8B-B14F-4D97-AF65-F5344CB8AC3E}">
        <p14:creationId xmlns:p14="http://schemas.microsoft.com/office/powerpoint/2010/main" val="1284042982"/>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3324</TotalTime>
  <Words>888</Words>
  <Application>Microsoft Office PowerPoint</Application>
  <PresentationFormat>Widescreen</PresentationFormat>
  <Paragraphs>120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Unit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Lindsay, Tyler Chad</cp:lastModifiedBy>
  <cp:revision>77</cp:revision>
  <dcterms:created xsi:type="dcterms:W3CDTF">2024-04-02T17:52:14Z</dcterms:created>
  <dcterms:modified xsi:type="dcterms:W3CDTF">2024-04-18T20:34:42Z</dcterms:modified>
</cp:coreProperties>
</file>